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76" r:id="rId2"/>
    <p:sldId id="283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7" r:id="rId14"/>
    <p:sldId id="298" r:id="rId15"/>
    <p:sldId id="299" r:id="rId16"/>
    <p:sldId id="300" r:id="rId17"/>
    <p:sldId id="301" r:id="rId18"/>
    <p:sldId id="295" r:id="rId19"/>
    <p:sldId id="296" r:id="rId20"/>
    <p:sldId id="302" r:id="rId21"/>
    <p:sldId id="305" r:id="rId22"/>
    <p:sldId id="303" r:id="rId23"/>
    <p:sldId id="304" r:id="rId24"/>
    <p:sldId id="306" r:id="rId25"/>
  </p:sldIdLst>
  <p:sldSz cx="12192000" cy="6858000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9A34"/>
    <a:srgbClr val="4D4F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1"/>
    <p:restoredTop sz="94664"/>
  </p:normalViewPr>
  <p:slideViewPr>
    <p:cSldViewPr snapToGrid="0" showGuides="1">
      <p:cViewPr varScale="1">
        <p:scale>
          <a:sx n="150" d="100"/>
          <a:sy n="150" d="100"/>
        </p:scale>
        <p:origin x="34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10" d="100"/>
          <a:sy n="110" d="100"/>
        </p:scale>
        <p:origin x="5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D39A1-F5BD-4B42-8E4C-A729492152E4}" type="datetimeFigureOut">
              <a:rPr lang="de-DE" smtClean="0"/>
              <a:t>06.10.2024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C0632-8F52-D547-9BC1-C5FF879BDA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23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08" userDrawn="1">
          <p15:clr>
            <a:srgbClr val="F26B43"/>
          </p15:clr>
        </p15:guide>
        <p15:guide id="2" pos="2122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- 1zeilig - SymbolWZ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30BF9-E207-A250-F119-91120B190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000" y="1800000"/>
            <a:ext cx="10080000" cy="1080000"/>
          </a:xfrm>
        </p:spPr>
        <p:txBody>
          <a:bodyPr lIns="0" tIns="0" rIns="0" bIns="0" anchor="t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 – 1zeilig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6E4E8-BE7C-5CAB-0AC5-7680C9F44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A6CFDD4-D14E-DEA7-1F45-212D3B07FD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000" y="5760000"/>
            <a:ext cx="2490809" cy="720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E8C02B7-44E0-C30C-72C4-BB465E3C7F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79195" y="-585416"/>
            <a:ext cx="8100000" cy="81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887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 userDrawn="1">
          <p15:clr>
            <a:srgbClr val="FBAE40"/>
          </p15:clr>
        </p15:guide>
        <p15:guide id="2" pos="506" userDrawn="1">
          <p15:clr>
            <a:srgbClr val="FBAE40"/>
          </p15:clr>
        </p15:guide>
        <p15:guide id="3" orient="horz" pos="527" userDrawn="1">
          <p15:clr>
            <a:srgbClr val="FBAE40"/>
          </p15:clr>
        </p15:guide>
        <p15:guide id="4" orient="horz" pos="186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+ Inhalt 2spaltig (1/1) ohne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6A1CA-FA39-84C6-2C78-52F3E5255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7DAE7E-7B58-9585-49CB-5148D4EBD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AC11AB-85B2-FBB7-3797-1FF3A2350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D7E0FD-5161-537A-67F4-186BF968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362BE0-FB3C-CB49-60EC-9260ABF2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01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+ Inhalt 2spaltig (2/1) ohne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6A1CA-FA39-84C6-2C78-52F3E5255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7DAE7E-7B58-9585-49CB-5148D4EBD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840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AC11AB-85B2-FBB7-3797-1FF3A2350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3268" y="1825625"/>
            <a:ext cx="349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D7E0FD-5161-537A-67F4-186BF968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362BE0-FB3C-CB49-60EC-9260ABF2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614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+ Inhalt zweispaltig + Überschr. +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CDA4C8A8-B479-58DD-49AD-54F2B0C77D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4000" y="5760000"/>
            <a:ext cx="720000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25574D7-826A-4986-8C90-8D4110C1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5C1D84-AEC0-0120-1D70-139C38105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864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60A047-6F96-434F-2F0F-373ECD311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1B2478-D0C3-B9BF-A51F-22C54BB78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864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9290A35-A6C3-93F5-ED13-1C383F6D5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D98309E-9588-09E6-21E0-28E6C4B9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745D8B-4784-5969-026E-E01476400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31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Titel + Inhalt zweispaltig + Überschr. ohne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574D7-826A-4986-8C90-8D4110C1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5C1D84-AEC0-0120-1D70-139C38105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864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60A047-6F96-434F-2F0F-373ECD311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1B2478-D0C3-B9BF-A51F-22C54BB78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864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9290A35-A6C3-93F5-ED13-1C383F6D5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D98309E-9588-09E6-21E0-28E6C4B9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745D8B-4784-5969-026E-E01476400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769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+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3199B20F-9924-3E49-0CB2-BA0D11AFD6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4000" y="5760000"/>
            <a:ext cx="720000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D345A34-9313-1B99-2105-166A2220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CA6531-3405-DFF6-743C-821BBB56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38A311-CF69-E05F-E382-5C5DDF56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5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 ohne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45A34-9313-1B99-2105-166A2220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CA6531-3405-DFF6-743C-821BBB56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38A311-CF69-E05F-E382-5C5DDF56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3368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A05CAF6C-7D0C-FF24-CB28-C4ABB5E68F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4000" y="5760000"/>
            <a:ext cx="720000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39D0505-A899-C23F-8AB3-7D528325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3DE09D-5061-542F-A203-840361D96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55D66F-F421-E418-FB4A-D7763F82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2140A2-3846-71BD-A13E-7BF322147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89B499-762F-C9BA-F07D-BF63660A6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F5134E-7315-2678-A10C-BDC94F2FD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DF00-2091-02E5-D6B2-C09E18951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0BAF5-9FD5-8F11-E1CB-780D6733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867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- mehrzeilig - SymbolWZ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30BF9-E207-A250-F119-91120B1901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00000" y="1800000"/>
            <a:ext cx="10080000" cy="1620000"/>
          </a:xfrm>
        </p:spPr>
        <p:txBody>
          <a:bodyPr lIns="0" tIns="0" rIns="0" bIns="0" anchor="t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 – mehrzeilig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6E4E8-BE7C-5CAB-0AC5-7680C9F44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A6CFDD4-D14E-DEA7-1F45-212D3B07FD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000" y="5760000"/>
            <a:ext cx="2490809" cy="720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E8C02B7-44E0-C30C-72C4-BB465E3C7F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/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79195" y="-585416"/>
            <a:ext cx="8100000" cy="81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2421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  <p15:guide id="2" pos="506">
          <p15:clr>
            <a:srgbClr val="FBAE40"/>
          </p15:clr>
        </p15:guide>
        <p15:guide id="3" orient="horz" pos="527">
          <p15:clr>
            <a:srgbClr val="FBAE40"/>
          </p15:clr>
        </p15:guide>
        <p15:guide id="4" orient="horz" pos="186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- 1zeilig+Untert. - SymbolWZ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1955537F-3E0F-93FB-6E08-25B7D28E9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9195" y="-585416"/>
            <a:ext cx="8100000" cy="810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16F1A5E-2666-C722-B2D3-AEA6F0406C5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000" y="5760000"/>
            <a:ext cx="2490809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1EF745-050E-2C8A-6B1A-655E1B909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0" y="1799999"/>
            <a:ext cx="10080000" cy="792000"/>
          </a:xfrm>
        </p:spPr>
        <p:txBody>
          <a:bodyPr lIns="0" tIns="0" rIns="0" bIns="0" anchor="t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 – 1zeilig + </a:t>
            </a:r>
            <a:r>
              <a:rPr lang="de-DE" dirty="0" err="1"/>
              <a:t>Untert</a:t>
            </a:r>
            <a:r>
              <a:rPr lang="de-DE" dirty="0"/>
              <a:t>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A5168D-AEEB-478C-A0C1-09D034763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9339" y="6120448"/>
            <a:ext cx="110279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2B8DAA-355F-99C4-0109-6D62C49C7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20447"/>
            <a:ext cx="4114800" cy="36512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bg1"/>
                </a:solidFill>
                <a:latin typeface="Kumbh Sans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01E402-E0D1-A0B0-5FB6-AFA6472B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AE5E80E0-46C5-86C9-3941-3E084340CF2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900000" y="2448000"/>
            <a:ext cx="8640000" cy="1655762"/>
          </a:xfrm>
        </p:spPr>
        <p:txBody>
          <a:bodyPr lIns="0" tIns="46800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2797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7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- mehrzeilig+Untert. - SymbolWZ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1955537F-3E0F-93FB-6E08-25B7D28E9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9195" y="-585416"/>
            <a:ext cx="8100000" cy="810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16F1A5E-2666-C722-B2D3-AEA6F0406C5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000" y="5760000"/>
            <a:ext cx="2490809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1EF745-050E-2C8A-6B1A-655E1B909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0" y="1799999"/>
            <a:ext cx="10080000" cy="1620000"/>
          </a:xfrm>
        </p:spPr>
        <p:txBody>
          <a:bodyPr lIns="0" tIns="0" rIns="0" bIns="0" anchor="t">
            <a:noAutofit/>
          </a:bodyPr>
          <a:lstStyle>
            <a:lvl1pPr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 – mehrzeilig + Untertitel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A5168D-AEEB-478C-A0C1-09D034763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9339" y="6120448"/>
            <a:ext cx="110279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2B8DAA-355F-99C4-0109-6D62C49C7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120447"/>
            <a:ext cx="4114800" cy="36512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bg1"/>
                </a:solidFill>
                <a:latin typeface="Kumbh Sans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01E402-E0D1-A0B0-5FB6-AFA6472B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AE5E80E0-46C5-86C9-3941-3E084340CF27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900000" y="3285132"/>
            <a:ext cx="8640000" cy="1655762"/>
          </a:xfrm>
        </p:spPr>
        <p:txBody>
          <a:bodyPr lIns="0" tIns="46800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6957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2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- SymbolWZ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71A72791-1049-A534-B0C6-6A8F1E0AAC3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3128"/>
            <a:ext cx="12192000" cy="686112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230BF9-E207-A250-F119-91120B190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000" y="900000"/>
            <a:ext cx="9144000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6E4E8-BE7C-5CAB-0AC5-7680C9F44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CFBFAE-5BA2-81C3-5429-AFF1C2F4B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9195" y="-585416"/>
            <a:ext cx="8100000" cy="8100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6AB8DD7-A1F5-DCC7-BBC0-7BF31826F2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000" y="5760000"/>
            <a:ext cx="2490809" cy="720000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263127" y="2338811"/>
            <a:ext cx="1000210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chemeClr val="bg2"/>
                </a:solidFill>
              </a:rPr>
              <a:t>Achtung: Für</a:t>
            </a:r>
            <a:r>
              <a:rPr lang="de-DE" sz="4400" baseline="0" dirty="0">
                <a:solidFill>
                  <a:schemeClr val="bg2"/>
                </a:solidFill>
              </a:rPr>
              <a:t> diese Folienvorlage das große Symbol und das Logo von einer anderen Folie kopieren!</a:t>
            </a:r>
          </a:p>
          <a:p>
            <a:r>
              <a:rPr lang="de-DE" sz="3600" baseline="0" dirty="0">
                <a:solidFill>
                  <a:schemeClr val="bg2"/>
                </a:solidFill>
              </a:rPr>
              <a:t>Sie werden hinter dem eingefügten Foto verschwinden.</a:t>
            </a:r>
            <a:endParaRPr lang="de-AT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653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 userDrawn="1">
          <p15:clr>
            <a:srgbClr val="FBAE40"/>
          </p15:clr>
        </p15:guide>
        <p15:guide id="2" pos="506" userDrawn="1">
          <p15:clr>
            <a:srgbClr val="FBAE40"/>
          </p15:clr>
        </p15:guide>
        <p15:guide id="3" orient="horz" pos="504" userDrawn="1">
          <p15:clr>
            <a:srgbClr val="FBAE40"/>
          </p15:clr>
        </p15:guide>
        <p15:guide id="4" orient="horz" pos="186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 - kleines Symbo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8599453-B4C7-8AC6-5D2B-395DCC160B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230BF9-E207-A250-F119-91120B190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0000" y="900000"/>
            <a:ext cx="9144000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66E4E8-BE7C-5CAB-0AC5-7680C9F44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81840EB-40D4-F7B8-936C-65BF2BCD70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4000" y="5760000"/>
            <a:ext cx="720000" cy="720000"/>
          </a:xfrm>
          <a:prstGeom prst="rect">
            <a:avLst/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448184" y="3522404"/>
            <a:ext cx="87829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chemeClr val="bg2"/>
                </a:solidFill>
              </a:rPr>
              <a:t>Achtung: Für</a:t>
            </a:r>
            <a:r>
              <a:rPr lang="de-DE" sz="4400" baseline="0" dirty="0">
                <a:solidFill>
                  <a:schemeClr val="bg2"/>
                </a:solidFill>
              </a:rPr>
              <a:t> diese Folienvorlage das kleine Symbol rechts von einer anderen Folie kopieren!</a:t>
            </a:r>
          </a:p>
          <a:p>
            <a:r>
              <a:rPr lang="de-DE" sz="3200" baseline="0" dirty="0">
                <a:solidFill>
                  <a:schemeClr val="bg2"/>
                </a:solidFill>
              </a:rPr>
              <a:t>Es wird hinter dem eingefügten Foto verschwinden.</a:t>
            </a:r>
            <a:endParaRPr lang="de-AT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672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 userDrawn="1">
          <p15:clr>
            <a:srgbClr val="FBAE40"/>
          </p15:clr>
        </p15:guide>
        <p15:guide id="2" pos="506" userDrawn="1">
          <p15:clr>
            <a:srgbClr val="FBAE40"/>
          </p15:clr>
        </p15:guide>
        <p15:guide id="3" orient="horz" pos="504" userDrawn="1">
          <p15:clr>
            <a:srgbClr val="FBAE40"/>
          </p15:clr>
        </p15:guide>
        <p15:guide id="4" orient="horz" pos="186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+ Inhalt 1spaltig +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596BAECA-EA67-77BF-E6BC-A9BDD0A959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4000" y="5760000"/>
            <a:ext cx="720000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601BDAC-9D66-9091-3D8F-54C558B4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AB3D6A-278C-6D80-2E45-F649F7BC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459296-2530-8D08-6DD3-85F6C269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63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+ Inhalt 1spaltig ohne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1BDAC-9D66-9091-3D8F-54C558B4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AB3D6A-278C-6D80-2E45-F649F7BC0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459296-2530-8D08-6DD3-85F6C269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23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+ Inhalt zweispaltig (1/1) + kl.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09D5483C-9335-BAAD-2DE0-9F55EF5C24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84000" y="5760000"/>
            <a:ext cx="720000" cy="720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5B6A1CA-FA39-84C6-2C78-52F3E5255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7DAE7E-7B58-9585-49CB-5148D4EBD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1AC11AB-85B2-FBB7-3797-1FF3A2350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D7E0FD-5161-537A-67F4-186BF968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362BE0-FB3C-CB49-60EC-9260ABF2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82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7F116E4-465B-9745-5B15-DECA105D7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1AA4B7-E53B-5551-1F62-4C0588D68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F4419A-68A2-83C3-4932-BDAEBB301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406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Kumbh Sans" pitchFamily="2" charset="77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88DCD3-8B41-3230-835C-F655E4975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40609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Kumbh Sans" pitchFamily="2" charset="77"/>
              </a:defRPr>
            </a:lvl1pPr>
          </a:lstStyle>
          <a:p>
            <a:fld id="{345AD9A2-D229-D645-AF12-504D9CABE0A8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192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1" r:id="rId3"/>
    <p:sldLayoutId id="2147483665" r:id="rId4"/>
    <p:sldLayoutId id="2147483662" r:id="rId5"/>
    <p:sldLayoutId id="2147483661" r:id="rId6"/>
    <p:sldLayoutId id="2147483650" r:id="rId7"/>
    <p:sldLayoutId id="2147483667" r:id="rId8"/>
    <p:sldLayoutId id="2147483652" r:id="rId9"/>
    <p:sldLayoutId id="2147483663" r:id="rId10"/>
    <p:sldLayoutId id="2147483670" r:id="rId11"/>
    <p:sldLayoutId id="2147483653" r:id="rId12"/>
    <p:sldLayoutId id="2147483668" r:id="rId13"/>
    <p:sldLayoutId id="2147483654" r:id="rId14"/>
    <p:sldLayoutId id="2147483669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cap="all" baseline="0">
          <a:solidFill>
            <a:schemeClr val="accent1"/>
          </a:solidFill>
          <a:latin typeface="Kumbh Sans Black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300"/>
        </a:spcAft>
        <a:buClr>
          <a:schemeClr val="tx2"/>
        </a:buClr>
        <a:buSzPct val="80000"/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Kumbh Sans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Kumbh Sans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Kumbh Sans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Kumbh Sans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Kumbh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6" userDrawn="1">
          <p15:clr>
            <a:srgbClr val="F26B43"/>
          </p15:clr>
        </p15:guide>
        <p15:guide id="2" orient="horz" pos="40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60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4421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10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Wen lernte BP auf seiner Weltreise 1912 kennen?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/>
              <a:t>Mahatma Ghandi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Olave St. Claire Soames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Den Lord </a:t>
            </a:r>
            <a:r>
              <a:rPr lang="de-DE" altLang="de-DE" b="1" dirty="0" err="1"/>
              <a:t>fo</a:t>
            </a:r>
            <a:r>
              <a:rPr lang="de-DE" altLang="de-DE" b="1" dirty="0"/>
              <a:t> </a:t>
            </a:r>
            <a:r>
              <a:rPr lang="de-DE" altLang="de-DE" b="1" dirty="0" err="1"/>
              <a:t>Gilwell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Die Queen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5AC587D-E466-3F73-C70A-9ACD75392719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1346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11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Welche Stadt verteidigte BP im Jahre 1899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/>
              <a:t>Memphis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 err="1"/>
              <a:t>Mafeking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 err="1"/>
              <a:t>Rhodesia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Andalusien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45751AE-2845-F627-86F8-63861DF11439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0897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12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707886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000" b="1" dirty="0">
                <a:solidFill>
                  <a:schemeClr val="bg1"/>
                </a:solidFill>
              </a:rPr>
              <a:t>Mit welchen „Erziehungssystem“ einer heutzutage sehr bekannten Pädagogin kann man das System der Pfadfinder am ehesten vergleichen?</a:t>
            </a:r>
            <a:endParaRPr lang="de-AT" altLang="de-DE" sz="2000" b="1" dirty="0">
              <a:solidFill>
                <a:schemeClr val="bg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/>
              <a:t>Bertha von Suttner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Elisabeth Gehrer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Maria Montessori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Mutter Theresa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F93D809-F85B-96CC-26C5-6770F8F820B0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5402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13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Die Abkürzung „WOSM“ steht für?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/>
              <a:t>Wonder of space mountain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Wer ohne Schlaf geht mit mir wandern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World </a:t>
            </a:r>
            <a:r>
              <a:rPr lang="de-DE" altLang="de-DE" b="1" dirty="0" err="1"/>
              <a:t>organisation</a:t>
            </a:r>
            <a:r>
              <a:rPr lang="de-DE" altLang="de-DE" b="1" dirty="0"/>
              <a:t> </a:t>
            </a:r>
          </a:p>
          <a:p>
            <a:r>
              <a:rPr lang="de-DE" altLang="de-DE" b="1" dirty="0" err="1"/>
              <a:t>of</a:t>
            </a:r>
            <a:r>
              <a:rPr lang="de-DE" altLang="de-DE" b="1" dirty="0"/>
              <a:t> </a:t>
            </a:r>
            <a:r>
              <a:rPr lang="de-DE" altLang="de-DE" b="1" dirty="0" err="1"/>
              <a:t>the</a:t>
            </a:r>
            <a:r>
              <a:rPr lang="de-DE" altLang="de-DE" b="1" dirty="0"/>
              <a:t> scout </a:t>
            </a:r>
            <a:r>
              <a:rPr lang="de-DE" altLang="de-DE" b="1" dirty="0" err="1"/>
              <a:t>movement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/>
              <a:t>Was Oma nicht schafft</a:t>
            </a:r>
          </a:p>
          <a:p>
            <a:r>
              <a:rPr lang="de-DE" altLang="de-DE" b="1"/>
              <a:t>mach ich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C35AB46-CCDE-A183-98BD-7150D932199E}"/>
              </a:ext>
            </a:extLst>
          </p:cNvPr>
          <p:cNvSpPr/>
          <p:nvPr/>
        </p:nvSpPr>
        <p:spPr>
          <a:xfrm>
            <a:off x="838198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4810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14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Das erste Jamboree fand 1920 in …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/>
              <a:t>London</a:t>
            </a:r>
            <a:endParaRPr lang="de-DE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Kairo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Sydney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Kenia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F4061E-93C7-15B1-D560-CF9C316CFEDB}"/>
              </a:ext>
            </a:extLst>
          </p:cNvPr>
          <p:cNvSpPr/>
          <p:nvPr/>
        </p:nvSpPr>
        <p:spPr>
          <a:xfrm>
            <a:off x="83819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319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15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Das Jamboree in Österreich war?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/>
              <a:t>1951</a:t>
            </a:r>
            <a:endParaRPr lang="de-DE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1959</a:t>
            </a:r>
            <a:endParaRPr 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1961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1973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85A593F-2024-BE80-B8F6-436A92FC58D1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9750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16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Die Abkürzung WAGGGS steht für?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 dirty="0"/>
              <a:t>Ein Kürzel aus dem WWW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World </a:t>
            </a:r>
            <a:r>
              <a:rPr lang="de-DE" altLang="de-DE" b="1" dirty="0" err="1"/>
              <a:t>association</a:t>
            </a:r>
            <a:r>
              <a:rPr lang="de-DE" altLang="de-DE" b="1" dirty="0"/>
              <a:t> </a:t>
            </a:r>
            <a:r>
              <a:rPr lang="de-DE" altLang="de-DE" b="1" dirty="0" err="1"/>
              <a:t>of</a:t>
            </a:r>
            <a:r>
              <a:rPr lang="de-DE" altLang="de-DE" b="1" dirty="0"/>
              <a:t> </a:t>
            </a:r>
            <a:r>
              <a:rPr lang="de-DE" altLang="de-DE" b="1" dirty="0" err="1"/>
              <a:t>girl</a:t>
            </a:r>
            <a:r>
              <a:rPr lang="de-DE" altLang="de-DE" b="1" dirty="0"/>
              <a:t> </a:t>
            </a:r>
            <a:r>
              <a:rPr lang="de-DE" altLang="de-DE" b="1" dirty="0" err="1"/>
              <a:t>guides</a:t>
            </a:r>
            <a:r>
              <a:rPr lang="de-DE" altLang="de-DE" b="1" dirty="0"/>
              <a:t> and </a:t>
            </a:r>
            <a:r>
              <a:rPr lang="de-DE" altLang="de-DE" b="1" dirty="0" err="1"/>
              <a:t>girl</a:t>
            </a:r>
            <a:r>
              <a:rPr lang="de-DE" altLang="de-DE" b="1" dirty="0"/>
              <a:t> </a:t>
            </a:r>
            <a:r>
              <a:rPr lang="de-DE" altLang="de-DE" b="1" dirty="0" err="1"/>
              <a:t>scouts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Die Abkürzung der nächsten Handygeneration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/>
              <a:t>Water alpine guiding girling </a:t>
            </a:r>
          </a:p>
          <a:p>
            <a:r>
              <a:rPr lang="de-DE" altLang="de-DE" b="1"/>
              <a:t>and gumplin song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372CF19-E705-6C64-84D8-B9482FFCC351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7396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17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BP starb am?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/>
              <a:t>08.01.1941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01.08.1941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27.02.1980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22.2.1889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AD41F62-D463-3E7E-1607-DB3A0E0E077F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2424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18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BP hatte mehrere Spitznamen welche stimmen?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 err="1"/>
              <a:t>Impeesa</a:t>
            </a:r>
            <a:r>
              <a:rPr lang="de-DE" altLang="de-DE" sz="1800" b="1" dirty="0"/>
              <a:t> &amp; Kleiner Wolf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 err="1"/>
              <a:t>Brownsea</a:t>
            </a:r>
            <a:r>
              <a:rPr lang="de-DE" altLang="de-DE" b="1" dirty="0"/>
              <a:t> &amp; Bubengeneral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Katankya &amp; Impeesa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Ich bin ich &amp; Katankya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83F1D93-6F0D-7894-F4E4-B5C7B03F8648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677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19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1909 sah BP wen zum Ersten Mal 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/>
              <a:t>Girl </a:t>
            </a:r>
            <a:r>
              <a:rPr lang="de-DE" altLang="de-DE" sz="1800" b="1" dirty="0" err="1"/>
              <a:t>guides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 err="1"/>
              <a:t>Browness</a:t>
            </a:r>
            <a:endParaRPr 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Rover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Olave St. Claire Soames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2F7CE1C-87B2-711C-9055-6A15D07230DA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2030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2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Wer wurde am 22.02.1857 geboren?</a:t>
            </a:r>
            <a:endParaRPr lang="de-AT" altLang="de-DE" sz="2800" b="1" dirty="0">
              <a:solidFill>
                <a:schemeClr val="bg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Lord Baden Powell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Robert </a:t>
            </a:r>
            <a:r>
              <a:rPr lang="de-DE" b="1" dirty="0" err="1"/>
              <a:t>Stepenson</a:t>
            </a:r>
            <a:r>
              <a:rPr lang="de-DE" b="1" dirty="0"/>
              <a:t> Smith </a:t>
            </a:r>
          </a:p>
          <a:p>
            <a:r>
              <a:rPr lang="de-DE" b="1" dirty="0"/>
              <a:t>Baden Powell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Olave St. Claire Powell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/>
              <a:t>Robert </a:t>
            </a:r>
            <a:r>
              <a:rPr lang="de-DE" b="1" dirty="0" err="1"/>
              <a:t>Stepenson</a:t>
            </a:r>
            <a:r>
              <a:rPr lang="de-DE" b="1" dirty="0"/>
              <a:t> Smith </a:t>
            </a:r>
          </a:p>
          <a:p>
            <a:r>
              <a:rPr lang="de-DE" altLang="de-DE" b="1" dirty="0"/>
              <a:t>Olave St. Claire Soames</a:t>
            </a:r>
            <a:endParaRPr lang="de-AT" altLang="de-DE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FD065-4FF9-37FC-B2F0-1B5BFDC9B5CF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052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20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Wie heißt die Insel auf der das erste Lager statt fand?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/>
              <a:t>Watergate</a:t>
            </a:r>
            <a:endParaRPr lang="de-DE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 err="1"/>
              <a:t>Brownsea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Alice Springs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Brownland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437248D-C62D-A4ED-813B-38768BDDB005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833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21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Wo befand sich die erste Pfadfindergruppe Österreichs?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/>
              <a:t>Wien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Salzburg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Graz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 err="1"/>
              <a:t>Wr</a:t>
            </a:r>
            <a:r>
              <a:rPr lang="de-DE" altLang="de-DE" b="1" dirty="0"/>
              <a:t>. Neustadt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E4FA6B5-8BC3-088D-E855-9C611C92AB95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7106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22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Was befindet sich auf BP Grabstein?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 dirty="0"/>
              <a:t>Ich habe meine Aufgabe erfüllt und bin nach Hause gegangen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/>
              <a:t>So long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Gut Pfad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 err="1"/>
              <a:t>I‘ll</a:t>
            </a:r>
            <a:r>
              <a:rPr lang="de-DE" altLang="de-DE" b="1" dirty="0"/>
              <a:t> </a:t>
            </a:r>
            <a:r>
              <a:rPr lang="de-DE" altLang="de-DE" b="1" dirty="0" err="1"/>
              <a:t>be</a:t>
            </a:r>
            <a:r>
              <a:rPr lang="de-DE" altLang="de-DE" b="1" dirty="0"/>
              <a:t> back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C306732-9B6D-B4EF-4A5B-3B229BF10573}"/>
              </a:ext>
            </a:extLst>
          </p:cNvPr>
          <p:cNvSpPr/>
          <p:nvPr/>
        </p:nvSpPr>
        <p:spPr>
          <a:xfrm>
            <a:off x="83819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255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23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Olave St. Claire Soames wurde am …..geboren?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/>
              <a:t>22.02.1941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08.01.1941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22.02.1889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22.02.1888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0BF62FE-CAFA-8ADD-6719-458F2961A9B5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1394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60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pPr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004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3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In welchen Ländern war </a:t>
            </a:r>
            <a:r>
              <a:rPr lang="de-DE" altLang="de-DE" sz="2800" b="1" dirty="0" err="1">
                <a:solidFill>
                  <a:schemeClr val="bg1"/>
                </a:solidFill>
              </a:rPr>
              <a:t>BiPi</a:t>
            </a:r>
            <a:r>
              <a:rPr lang="de-DE" altLang="de-DE" sz="2800" b="1" dirty="0">
                <a:solidFill>
                  <a:schemeClr val="bg1"/>
                </a:solidFill>
              </a:rPr>
              <a:t> während seiner Militärzeit?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Malta &amp; China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Irland &amp; Australien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Russland und Österreich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/>
              <a:t>Südafrika &amp; Kanada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FFEFB93-B580-51D9-0DC6-6209FCA9EB90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5282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4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Wie heißt das erste Buch welches </a:t>
            </a:r>
            <a:r>
              <a:rPr lang="de-DE" altLang="de-DE" sz="2800" b="1" dirty="0" err="1">
                <a:solidFill>
                  <a:schemeClr val="bg1"/>
                </a:solidFill>
              </a:rPr>
              <a:t>BiPi</a:t>
            </a:r>
            <a:r>
              <a:rPr lang="de-DE" altLang="de-DE" sz="2800" b="1" dirty="0">
                <a:solidFill>
                  <a:schemeClr val="bg1"/>
                </a:solidFill>
              </a:rPr>
              <a:t> schrieb?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sz="1800" b="1" dirty="0"/>
              <a:t>First Aid Scout </a:t>
            </a:r>
            <a:r>
              <a:rPr lang="de-DE" altLang="de-DE" sz="1800" b="1" dirty="0" err="1"/>
              <a:t>Troop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Scouting </a:t>
            </a:r>
            <a:r>
              <a:rPr lang="de-DE" altLang="de-DE" b="1" dirty="0" err="1"/>
              <a:t>for</a:t>
            </a:r>
            <a:r>
              <a:rPr lang="de-DE" altLang="de-DE" b="1" dirty="0"/>
              <a:t> Boys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Aids </a:t>
            </a:r>
            <a:r>
              <a:rPr lang="de-DE" altLang="de-DE" b="1" dirty="0" err="1"/>
              <a:t>to</a:t>
            </a:r>
            <a:r>
              <a:rPr lang="de-DE" altLang="de-DE" b="1" dirty="0"/>
              <a:t> </a:t>
            </a:r>
            <a:r>
              <a:rPr lang="de-DE" altLang="de-DE" b="1" dirty="0" err="1"/>
              <a:t>scouting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de-DE" b="1" dirty="0"/>
              <a:t>The </a:t>
            </a:r>
            <a:r>
              <a:rPr lang="de-DE" altLang="de-DE" b="1" dirty="0" err="1"/>
              <a:t>secret</a:t>
            </a:r>
            <a:r>
              <a:rPr lang="de-DE" altLang="de-DE" b="1" dirty="0"/>
              <a:t> </a:t>
            </a:r>
            <a:r>
              <a:rPr lang="de-DE" altLang="de-DE" b="1" dirty="0" err="1"/>
              <a:t>garden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EB855FB-280D-A40A-3A8B-2FEA3CEDA9ED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1227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5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1907 war das……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 dirty="0"/>
              <a:t>Geburtsjahr von </a:t>
            </a:r>
            <a:r>
              <a:rPr lang="de-DE" altLang="de-DE" sz="1800" b="1" dirty="0" err="1"/>
              <a:t>BiPis</a:t>
            </a:r>
            <a:r>
              <a:rPr lang="de-DE" altLang="de-DE" sz="1800" b="1" dirty="0"/>
              <a:t> ersten</a:t>
            </a:r>
          </a:p>
          <a:p>
            <a:r>
              <a:rPr lang="de-DE" altLang="de-DE" sz="1800" b="1" dirty="0"/>
              <a:t> Sohn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Gründungsjahr der Pfadfinder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Jahr in dem er seine Frau </a:t>
            </a:r>
          </a:p>
          <a:p>
            <a:r>
              <a:rPr lang="de-DE" altLang="de-DE" b="1" dirty="0"/>
              <a:t>kennen lernte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/>
              <a:t>1. Jamboree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973DFA9-0A0E-58E4-A8E1-E9A2223D82A5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9901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6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Jamboree bedeutet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 dirty="0"/>
              <a:t>Friedliches Treffen aller Stämme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Bibertreffen</a:t>
            </a:r>
            <a:endParaRPr 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Das laute Geheul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Waldschratt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AD0AF6D-496D-DD15-9221-8E2BAF7D4D73}"/>
              </a:ext>
            </a:extLst>
          </p:cNvPr>
          <p:cNvSpPr/>
          <p:nvPr/>
        </p:nvSpPr>
        <p:spPr>
          <a:xfrm>
            <a:off x="83819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0402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7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954107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Woher stammen die ersten im </a:t>
            </a:r>
            <a:r>
              <a:rPr lang="de-DE" altLang="de-DE" sz="2800" b="1" dirty="0" err="1">
                <a:solidFill>
                  <a:schemeClr val="bg1"/>
                </a:solidFill>
              </a:rPr>
              <a:t>Gillwell</a:t>
            </a:r>
            <a:r>
              <a:rPr lang="de-DE" altLang="de-DE" sz="2800" b="1" dirty="0">
                <a:solidFill>
                  <a:schemeClr val="bg1"/>
                </a:solidFill>
              </a:rPr>
              <a:t> Park </a:t>
            </a:r>
          </a:p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verliehenen Waldabzeichen (</a:t>
            </a:r>
            <a:r>
              <a:rPr lang="de-DE" altLang="de-DE" sz="2800" b="1" dirty="0" err="1">
                <a:solidFill>
                  <a:schemeClr val="bg1"/>
                </a:solidFill>
              </a:rPr>
              <a:t>Woodbadge</a:t>
            </a:r>
            <a:r>
              <a:rPr lang="de-DE" altLang="de-DE" sz="2800" b="1" dirty="0">
                <a:solidFill>
                  <a:schemeClr val="bg1"/>
                </a:solidFill>
              </a:rPr>
              <a:t>)?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/>
              <a:t>Von einer hölzernen Holzkette </a:t>
            </a:r>
          </a:p>
          <a:p>
            <a:r>
              <a:rPr lang="de-DE" sz="1600" b="1" dirty="0"/>
              <a:t>die BP bei einem Mädchen</a:t>
            </a:r>
          </a:p>
          <a:p>
            <a:r>
              <a:rPr lang="de-DE" sz="1600" b="1" dirty="0"/>
              <a:t>fand dem er das Leben rettete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600" b="1" dirty="0"/>
              <a:t>Von einer Holzperlenkette die BP während seiner Stationierung in Afrika bekommen hatte</a:t>
            </a:r>
            <a:endParaRPr lang="de-AT" altLang="de-DE" sz="1600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600" b="1" dirty="0"/>
              <a:t>Von einer Kette mit tausend Holzperlen die BP, </a:t>
            </a:r>
            <a:r>
              <a:rPr lang="de-DE" altLang="de-DE" sz="1600" b="1" dirty="0" err="1"/>
              <a:t>Dinizulu</a:t>
            </a:r>
            <a:r>
              <a:rPr lang="de-DE" altLang="de-DE" sz="1600" b="1" dirty="0"/>
              <a:t> dem Häuptling der Zulus nach einer Niederlage bekommen hatte.</a:t>
            </a:r>
            <a:endParaRPr lang="de-AT" altLang="de-DE" sz="1600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dirty="0"/>
              <a:t>Als Andenken an das erste Jamboree</a:t>
            </a:r>
            <a:endParaRPr lang="de-AT" altLang="de-DE" sz="1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D2AD3BD-A48F-CBBB-BB9D-D33202E145AA}"/>
              </a:ext>
            </a:extLst>
          </p:cNvPr>
          <p:cNvSpPr/>
          <p:nvPr/>
        </p:nvSpPr>
        <p:spPr>
          <a:xfrm>
            <a:off x="838198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0186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8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800" b="1" dirty="0">
                <a:solidFill>
                  <a:schemeClr val="bg1"/>
                </a:solidFill>
              </a:rPr>
              <a:t>Das Muster am </a:t>
            </a:r>
            <a:r>
              <a:rPr lang="de-DE" altLang="de-DE" sz="2800" b="1" dirty="0" err="1">
                <a:solidFill>
                  <a:schemeClr val="bg1"/>
                </a:solidFill>
              </a:rPr>
              <a:t>Gilwell</a:t>
            </a:r>
            <a:r>
              <a:rPr lang="de-DE" altLang="de-DE" sz="2800" b="1" dirty="0">
                <a:solidFill>
                  <a:schemeClr val="bg1"/>
                </a:solidFill>
              </a:rPr>
              <a:t> Halstuch steht für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 dirty="0"/>
              <a:t>Den Clan </a:t>
            </a:r>
            <a:r>
              <a:rPr lang="de-DE" altLang="de-DE" sz="1800" b="1" dirty="0" err="1"/>
              <a:t>Mc</a:t>
            </a:r>
            <a:r>
              <a:rPr lang="de-DE" altLang="de-DE" sz="1800" b="1" dirty="0"/>
              <a:t> Laren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Das Zeichen des </a:t>
            </a:r>
            <a:r>
              <a:rPr lang="de-DE" altLang="de-DE" b="1" dirty="0" err="1"/>
              <a:t>Gilwell</a:t>
            </a:r>
            <a:r>
              <a:rPr lang="de-DE" altLang="de-DE" b="1" dirty="0"/>
              <a:t> Parks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Das Hemd welches BP in </a:t>
            </a:r>
          </a:p>
          <a:p>
            <a:r>
              <a:rPr lang="de-DE" altLang="de-DE" b="1" dirty="0" err="1"/>
              <a:t>Mafeking</a:t>
            </a:r>
            <a:r>
              <a:rPr lang="de-DE" altLang="de-DE" b="1" dirty="0"/>
              <a:t> trug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Unabhängigkeit Irlands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73E8A7C-5CC0-A689-B02F-06E485DF40D5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59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400" dirty="0">
                <a:latin typeface="Comic Sans MS" panose="030F0702030302020204" pitchFamily="66" charset="0"/>
              </a:rPr>
              <a:t>Pfadi Millionenshow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D9A2-D229-D645-AF12-504D9CABE0A8}" type="slidenum">
              <a:rPr lang="de-DE" smtClean="0"/>
              <a:t>9</a:t>
            </a:fld>
            <a:endParaRPr lang="de-D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5F33C9-FA3D-539E-F200-196462A417D5}"/>
              </a:ext>
            </a:extLst>
          </p:cNvPr>
          <p:cNvSpPr txBox="1"/>
          <p:nvPr/>
        </p:nvSpPr>
        <p:spPr>
          <a:xfrm>
            <a:off x="838199" y="1536843"/>
            <a:ext cx="10515599" cy="523220"/>
          </a:xfrm>
          <a:prstGeom prst="rect">
            <a:avLst/>
          </a:prstGeom>
          <a:solidFill>
            <a:srgbClr val="4D4F5A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altLang="de-DE" sz="2400" b="1" dirty="0">
                <a:solidFill>
                  <a:schemeClr val="bg1"/>
                </a:solidFill>
              </a:rPr>
              <a:t>Wie hießen die 4 </a:t>
            </a:r>
            <a:r>
              <a:rPr lang="de-DE" altLang="de-DE" sz="2400" b="1" dirty="0" err="1">
                <a:solidFill>
                  <a:schemeClr val="bg1"/>
                </a:solidFill>
              </a:rPr>
              <a:t>Patrullen</a:t>
            </a:r>
            <a:r>
              <a:rPr lang="de-DE" altLang="de-DE" sz="2400" b="1" dirty="0">
                <a:solidFill>
                  <a:schemeClr val="bg1"/>
                </a:solidFill>
              </a:rPr>
              <a:t> die auf der Insel </a:t>
            </a:r>
            <a:r>
              <a:rPr lang="de-DE" altLang="de-DE" sz="2400" b="1" dirty="0" err="1">
                <a:solidFill>
                  <a:schemeClr val="bg1"/>
                </a:solidFill>
              </a:rPr>
              <a:t>Brownsea</a:t>
            </a:r>
            <a:r>
              <a:rPr lang="de-DE" altLang="de-DE" sz="2400" b="1" dirty="0">
                <a:solidFill>
                  <a:schemeClr val="bg1"/>
                </a:solidFill>
              </a:rPr>
              <a:t> teilnahmen</a:t>
            </a:r>
            <a:r>
              <a:rPr lang="de-DE" altLang="de-DE" sz="2800" b="1" dirty="0">
                <a:solidFill>
                  <a:schemeClr val="bg1"/>
                </a:solidFill>
              </a:rPr>
              <a:t>?</a:t>
            </a:r>
            <a:endParaRPr lang="de-DE" altLang="de-DE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C70BFC8-7B09-186B-9590-8C12F240543B}"/>
              </a:ext>
            </a:extLst>
          </p:cNvPr>
          <p:cNvSpPr/>
          <p:nvPr/>
        </p:nvSpPr>
        <p:spPr>
          <a:xfrm>
            <a:off x="838199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F3CF2CF-8B47-B33C-39B0-57C5B1CD4937}"/>
              </a:ext>
            </a:extLst>
          </p:cNvPr>
          <p:cNvSpPr/>
          <p:nvPr/>
        </p:nvSpPr>
        <p:spPr>
          <a:xfrm>
            <a:off x="214736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sz="1800" b="1" dirty="0"/>
              <a:t>Adler, Rehe, Störche, Schwalben</a:t>
            </a:r>
            <a:endParaRPr lang="de-AT" altLang="de-DE" sz="1800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F54BF4-A2DA-45F7-6447-D58900CCA89B}"/>
              </a:ext>
            </a:extLst>
          </p:cNvPr>
          <p:cNvSpPr/>
          <p:nvPr/>
        </p:nvSpPr>
        <p:spPr>
          <a:xfrm>
            <a:off x="6444628" y="2889000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3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1747B3C-247F-5B14-A47D-4F8E61E682AD}"/>
              </a:ext>
            </a:extLst>
          </p:cNvPr>
          <p:cNvSpPr/>
          <p:nvPr/>
        </p:nvSpPr>
        <p:spPr>
          <a:xfrm>
            <a:off x="7753798" y="2889000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/>
              <a:t>Gemsen, Wölfe, Fink, Starr</a:t>
            </a:r>
            <a:endParaRPr lang="de-AT" altLang="de-DE" b="1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8369CF5-22D0-3588-A703-F25171DC2934}"/>
              </a:ext>
            </a:extLst>
          </p:cNvPr>
          <p:cNvSpPr/>
          <p:nvPr/>
        </p:nvSpPr>
        <p:spPr>
          <a:xfrm>
            <a:off x="838199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A29882B-4BF5-DA13-E4E1-686FF6136B22}"/>
              </a:ext>
            </a:extLst>
          </p:cNvPr>
          <p:cNvSpPr/>
          <p:nvPr/>
        </p:nvSpPr>
        <p:spPr>
          <a:xfrm>
            <a:off x="214736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/>
              <a:t>Schnepfen, Stiere,</a:t>
            </a:r>
          </a:p>
          <a:p>
            <a:r>
              <a:rPr lang="de-DE" altLang="de-DE" b="1"/>
              <a:t>Wölfe, Hirschen</a:t>
            </a:r>
            <a:endParaRPr lang="de-AT" altLang="de-DE" b="1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B53C10-FF96-80C4-624E-B3AB6A7682AE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0D1E9C1-D928-E93B-BAA8-32C4DBB5119B}"/>
              </a:ext>
            </a:extLst>
          </p:cNvPr>
          <p:cNvSpPr/>
          <p:nvPr/>
        </p:nvSpPr>
        <p:spPr>
          <a:xfrm>
            <a:off x="7753798" y="4514804"/>
            <a:ext cx="3600000" cy="10800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altLang="de-DE" b="1" dirty="0"/>
              <a:t>Stiere, Wölfe, Raben, Schnepfen</a:t>
            </a:r>
            <a:endParaRPr lang="de-AT" altLang="de-DE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A53D46C-AFD1-77AE-CD27-E879931FA999}"/>
              </a:ext>
            </a:extLst>
          </p:cNvPr>
          <p:cNvSpPr/>
          <p:nvPr/>
        </p:nvSpPr>
        <p:spPr>
          <a:xfrm>
            <a:off x="6444628" y="4514804"/>
            <a:ext cx="1080000" cy="1080000"/>
          </a:xfrm>
          <a:prstGeom prst="roundRect">
            <a:avLst/>
          </a:prstGeom>
          <a:solidFill>
            <a:srgbClr val="159A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0510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24" grpId="0" animBg="1"/>
      <p:bldP spid="26" grpId="0" animBg="1"/>
      <p:bldP spid="28" grpId="0" animBg="1"/>
      <p:bldP spid="3" grpId="0" animBg="1"/>
    </p:bldLst>
  </p:timing>
</p:sld>
</file>

<file path=ppt/theme/theme1.xml><?xml version="1.0" encoding="utf-8"?>
<a:theme xmlns:a="http://schemas.openxmlformats.org/drawingml/2006/main" name="Standard-Text">
  <a:themeElements>
    <a:clrScheme name="PPÖ-Farbpalette">
      <a:dk1>
        <a:srgbClr val="000000"/>
      </a:dk1>
      <a:lt1>
        <a:srgbClr val="FFFFFF"/>
      </a:lt1>
      <a:dk2>
        <a:srgbClr val="4D4F5A"/>
      </a:dk2>
      <a:lt2>
        <a:srgbClr val="797983"/>
      </a:lt2>
      <a:accent1>
        <a:srgbClr val="9D2632"/>
      </a:accent1>
      <a:accent2>
        <a:srgbClr val="904837"/>
      </a:accent2>
      <a:accent3>
        <a:srgbClr val="FBBB20"/>
      </a:accent3>
      <a:accent4>
        <a:srgbClr val="159A34"/>
      </a:accent4>
      <a:accent5>
        <a:srgbClr val="0B4697"/>
      </a:accent5>
      <a:accent6>
        <a:srgbClr val="E62336"/>
      </a:accent6>
      <a:hlink>
        <a:srgbClr val="9D2632"/>
      </a:hlink>
      <a:folHlink>
        <a:srgbClr val="797983"/>
      </a:folHlink>
    </a:clrScheme>
    <a:fontScheme name="Kumbh Sans">
      <a:majorFont>
        <a:latin typeface="Kumbh Sans"/>
        <a:ea typeface=""/>
        <a:cs typeface=""/>
      </a:majorFont>
      <a:minorFont>
        <a:latin typeface="Kumbh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_02_PPOE_PPT_vorlage_RZ - Kopie" id="{46114A00-9948-47C7-B4E8-F1CA50EE8A9B}" vid="{EA997EB6-AE84-4A6B-87C2-2DB51FDC42C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24_02_PPOE_PPT_vorlage_RZ_-_ohne_Grafikbiblikothek (1)</Template>
  <TotalTime>0</TotalTime>
  <Words>680</Words>
  <Application>Microsoft Office PowerPoint</Application>
  <PresentationFormat>Widescreen</PresentationFormat>
  <Paragraphs>280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Comic Sans MS</vt:lpstr>
      <vt:lpstr>Kumbh Sans</vt:lpstr>
      <vt:lpstr>Kumbh Sans Black</vt:lpstr>
      <vt:lpstr>Standard-Text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  <vt:lpstr>Pfadi Millionenshow</vt:lpstr>
    </vt:vector>
  </TitlesOfParts>
  <Company>Ima Schelling Austria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Boeckle Josef</dc:creator>
  <cp:lastModifiedBy>Boeckle Josef</cp:lastModifiedBy>
  <cp:revision>2</cp:revision>
  <cp:lastPrinted>2024-02-01T10:11:12Z</cp:lastPrinted>
  <dcterms:created xsi:type="dcterms:W3CDTF">2024-10-06T20:32:54Z</dcterms:created>
  <dcterms:modified xsi:type="dcterms:W3CDTF">2024-10-06T21:23:56Z</dcterms:modified>
</cp:coreProperties>
</file>